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414" r:id="rId2"/>
    <p:sldId id="317" r:id="rId3"/>
    <p:sldId id="781" r:id="rId4"/>
    <p:sldId id="777" r:id="rId5"/>
    <p:sldId id="778" r:id="rId6"/>
    <p:sldId id="779" r:id="rId7"/>
    <p:sldId id="776" r:id="rId8"/>
    <p:sldId id="780" r:id="rId9"/>
    <p:sldId id="782" r:id="rId10"/>
    <p:sldId id="783" r:id="rId11"/>
    <p:sldId id="784" r:id="rId12"/>
    <p:sldId id="785" r:id="rId13"/>
    <p:sldId id="790" r:id="rId14"/>
    <p:sldId id="791" r:id="rId15"/>
    <p:sldId id="792" r:id="rId16"/>
    <p:sldId id="794" r:id="rId17"/>
    <p:sldId id="793" r:id="rId18"/>
    <p:sldId id="42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88" autoAdjust="0"/>
    <p:restoredTop sz="94660"/>
  </p:normalViewPr>
  <p:slideViewPr>
    <p:cSldViewPr>
      <p:cViewPr>
        <p:scale>
          <a:sx n="50" d="100"/>
          <a:sy n="50" d="100"/>
        </p:scale>
        <p:origin x="-1734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09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E177-74F6-419F-9142-4586B50BD612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523F3-0C83-4995-BC73-FE0A80E6F0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B34CBCB-21D9-4800-994A-6F01E2D19DEA}" type="datetime2">
              <a:rPr lang="en-US" smtClean="0"/>
              <a:pPr/>
              <a:t>Friday, June 28, 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en-US" smtClean="0"/>
              <a:t>Rafiqul Islam, B.C.S ( General Education),Assistant Professor ( Maths), Govt. T.T College, Pabna, cell: 01558305234, Email: rafikttc@gmail.com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pic>
        <p:nvPicPr>
          <p:cNvPr id="30" name="Picture 2" descr="C:\Users\LCC\Desktop\DT\রফিকুল ইসলাম,বি,সি,এস (সাধারণ শিক্ষা),সহকারী অধ্যাপক(গণিত)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0" y="228600"/>
            <a:ext cx="895350" cy="87630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CA3613B-7AAF-43BA-968C-E96B39E2F19A}" type="datetime2">
              <a:rPr lang="en-US" smtClean="0"/>
              <a:pPr/>
              <a:t>Friday, June 28, 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Rafiqul Islam, B.C.S ( General Education),Assistant Professor ( Maths), Govt. T.T College, Pabna, cell: 01558305234, Email: rafikttc@gmail.com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1B70514-0A61-45B0-A85D-9970A481C0C9}" type="datetime2">
              <a:rPr lang="en-US" smtClean="0"/>
              <a:pPr/>
              <a:t>Friday, June 28,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en-US" smtClean="0"/>
              <a:t>Rafiqul Islam, B.C.S ( General Education),Assistant Professor ( Maths), Govt. T.T College, Pabna, cell: 01558305234, Email: rafikttc@gmail.com</a:t>
            </a:r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2A9B2-F8FD-4547-94FC-62567B2CB2E0}" type="datetime2">
              <a:rPr lang="en-US" smtClean="0"/>
              <a:pPr/>
              <a:t>Friday, June 28,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Rafiqul Islam, B.C.S ( General Education),Assistant Professor ( Maths), Govt. T.T College, Pabna, cell: 01558305234, Email: rafikttc@gmail.com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10592-99DA-494D-9BC5-122769633110}" type="datetime2">
              <a:rPr lang="en-US" smtClean="0"/>
              <a:pPr/>
              <a:t>Friday, June 28,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Rafiqul Islam, B.C.S ( General Education),Assistant Professor ( Maths), Govt. T.T College, Pabna, cell: 01558305234, Email: rafikttc@gmail.com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2A9DCA0-1C7C-4EA5-AD23-C42744F5D705}" type="datetime2">
              <a:rPr lang="en-US" smtClean="0"/>
              <a:pPr/>
              <a:t>Friday, June 28, 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Rafiqul Islam, B.C.S ( General Education),Assistant Professor ( Maths), Govt. T.T College, Pabna, cell: 01558305234, Email: rafikttc@gmail.com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353B9-5935-4073-8DA4-93A7CB102D69}" type="datetime2">
              <a:rPr lang="en-US" smtClean="0"/>
              <a:pPr/>
              <a:t>Friday, June 28,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Rafiqul Islam, B.C.S ( General Education),Assistant Professor ( Maths), Govt. T.T College, Pabna, cell: 01558305234, Email: rafikttc@gmail.com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4192B9F-C759-421F-AA9A-0444AD65F822}" type="datetime2">
              <a:rPr lang="en-US" smtClean="0"/>
              <a:pPr/>
              <a:t>Friday, June 28, 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Rafiqul Islam, B.C.S ( General Education),Assistant Professor ( Maths), Govt. T.T College, Pabna, cell: 01558305234, Email: rafikttc@gmail.com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A0BF0EE-49F6-450C-83DD-B1B5025FE0E6}" type="datetime2">
              <a:rPr lang="en-US" smtClean="0"/>
              <a:pPr/>
              <a:t>Friday, June 28, 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Rafiqul Islam, B.C.S ( General Education),Assistant Professor ( Maths), Govt. T.T College, Pabna, cell: 01558305234, Email: rafikttc@gmail.com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9D95-7E64-4A1E-8A27-261FA049EE1B}" type="datetime2">
              <a:rPr lang="en-US" smtClean="0"/>
              <a:pPr/>
              <a:t>Friday, June 28,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Rafiqul Islam, B.C.S ( General Education),Assistant Professor ( Maths), Govt. T.T College, Pabna, cell: 01558305234, Email: rafikttc@gmail.com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1D6D2-2881-45F8-8AB8-49E28205F680}" type="datetime2">
              <a:rPr lang="en-US" smtClean="0"/>
              <a:pPr/>
              <a:t>Friday, June 28,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Rafiqul Islam, B.C.S ( General Education),Assistant Professor ( Maths), Govt. T.T College, Pabna, cell: 01558305234, Email: rafikttc@gmail.com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FDABFFA-FA92-493A-A34E-08D053081C2C}" type="datetime2">
              <a:rPr lang="en-US" smtClean="0"/>
              <a:pPr/>
              <a:t>Friday, June 28,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Rafiqul Islam, B.C.S ( General Education),Assistant Professor ( Maths), Govt. T.T College, Pabna, cell: 01558305234, Email: rafikttc@gmail.com</a:t>
            </a:r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googl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"/>
            <a:ext cx="6400800" cy="541020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2" descr="http://www.freefever.com/animatedgifs/animated/flower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52600"/>
            <a:ext cx="5557838" cy="43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0" y="0"/>
            <a:ext cx="8839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en-US" dirty="0">
              <a:latin typeface="KirtankhulaMJ" pitchFamily="2" charset="0"/>
            </a:endParaRPr>
          </a:p>
          <a:p>
            <a:pPr algn="ctr"/>
            <a:endParaRPr lang="en-US" dirty="0">
              <a:latin typeface="KirtankhulaMJ" pitchFamily="2" charset="0"/>
            </a:endParaRPr>
          </a:p>
          <a:p>
            <a:pPr algn="ctr"/>
            <a:r>
              <a:rPr lang="en-US" sz="6000" dirty="0" err="1">
                <a:latin typeface="ArhialkhanMJ" pitchFamily="2" charset="0"/>
                <a:cs typeface="ArhialkhanMJ" pitchFamily="2" charset="0"/>
              </a:rPr>
              <a:t>mevB‡K</a:t>
            </a:r>
            <a:r>
              <a:rPr lang="en-US" sz="6000" dirty="0">
                <a:latin typeface="ArhialkhanMJ" pitchFamily="2" charset="0"/>
                <a:cs typeface="ArhialkhanMJ" pitchFamily="2" charset="0"/>
              </a:rPr>
              <a:t> </a:t>
            </a:r>
            <a:r>
              <a:rPr lang="en-US" sz="6000" dirty="0" err="1">
                <a:latin typeface="ArhialkhanMJ" pitchFamily="2" charset="0"/>
                <a:cs typeface="ArhialkhanMJ" pitchFamily="2" charset="0"/>
              </a:rPr>
              <a:t>ï‡f”Qv</a:t>
            </a:r>
            <a:r>
              <a:rPr lang="en-US" sz="6000" dirty="0">
                <a:latin typeface="ArhialkhanMJ" pitchFamily="2" charset="0"/>
                <a:cs typeface="ArhialkhanMJ" pitchFamily="2" charset="0"/>
              </a:rPr>
              <a:t> I ¯^</a:t>
            </a:r>
            <a:r>
              <a:rPr lang="en-US" sz="6000" dirty="0" err="1">
                <a:latin typeface="ArhialkhanMJ" pitchFamily="2" charset="0"/>
                <a:cs typeface="ArhialkhanMJ" pitchFamily="2" charset="0"/>
              </a:rPr>
              <a:t>vMZg</a:t>
            </a:r>
            <a:endParaRPr lang="en-US" sz="6000" dirty="0">
              <a:latin typeface="ArhialkhanMJ" pitchFamily="2" charset="0"/>
              <a:cs typeface="ArhialkhanMJ" pitchFamily="2" charset="0"/>
            </a:endParaRPr>
          </a:p>
          <a:p>
            <a:pPr algn="ctr"/>
            <a:endParaRPr lang="en-US" dirty="0">
              <a:latin typeface="KirtankhulaMJ" pitchFamily="2" charset="0"/>
            </a:endParaRPr>
          </a:p>
        </p:txBody>
      </p:sp>
      <p:pic>
        <p:nvPicPr>
          <p:cNvPr id="1026" name="Picture 2" descr="C:\Users\LCC\Desktop\flower03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500" y="1676400"/>
            <a:ext cx="4381500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990600"/>
            <a:ext cx="5638800" cy="2895600"/>
          </a:xfrm>
          <a:solidFill>
            <a:srgbClr val="92D050"/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20000" dir="5400000" rotWithShape="0">
              <a:srgbClr val="000000">
                <a:alpha val="42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Dc</a:t>
            </a:r>
            <a:r>
              <a:rPr lang="en-US" sz="40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¯’vcbvq</a:t>
            </a:r>
            <a:endParaRPr lang="en-US" sz="40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iwdKyj</a:t>
            </a:r>
            <a:r>
              <a:rPr lang="en-US" sz="4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Bmjvg</a:t>
            </a:r>
            <a:endParaRPr lang="en-US" sz="48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we. </a:t>
            </a:r>
            <a:r>
              <a:rPr lang="en-US" sz="24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wm 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.Gm </a:t>
            </a:r>
            <a:r>
              <a:rPr lang="en-US" sz="24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(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mvaviY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wk¶v</a:t>
            </a:r>
            <a:r>
              <a:rPr lang="en-US" sz="24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mnKvix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Aa¨vcK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(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MwYZ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miKvwi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wUPvm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© †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Uªwbs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K‡jR,cvebv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24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sz="240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pic>
        <p:nvPicPr>
          <p:cNvPr id="2050" name="Picture 2" descr="C:\Users\MLC\Desktop\Rafiqul Islam, Lecturer (Math) TTCPab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0"/>
            <a:ext cx="2438400" cy="2209800"/>
          </a:xfrm>
          <a:prstGeom prst="rect">
            <a:avLst/>
          </a:prstGeom>
          <a:noFill/>
        </p:spPr>
      </p:pic>
      <p:sp>
        <p:nvSpPr>
          <p:cNvPr id="4" name="Subtitle 2"/>
          <p:cNvSpPr txBox="1">
            <a:spLocks/>
          </p:cNvSpPr>
          <p:nvPr/>
        </p:nvSpPr>
        <p:spPr>
          <a:xfrm>
            <a:off x="3657600" y="4038600"/>
            <a:ext cx="4953000" cy="25146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শ্রেণি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– ৯ম </a:t>
            </a:r>
          </a:p>
          <a:p>
            <a:pPr lvl="0" algn="ctr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en-US" sz="3600" b="1" baseline="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None/>
              <a:tabLst/>
              <a:defRPr/>
            </a:pP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ধারা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১৭-০৬-২০১৩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খ্রিঃ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0400" y="177225"/>
            <a:ext cx="13716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5000" cy="365125"/>
          </a:xfrm>
        </p:spPr>
        <p:txBody>
          <a:bodyPr/>
          <a:lstStyle/>
          <a:p>
            <a:fld id="{9246A12E-1B9F-4748-885C-E2EB47B80640}" type="datetime2">
              <a:rPr lang="en-US" smtClean="0">
                <a:solidFill>
                  <a:schemeClr val="tx1"/>
                </a:solidFill>
              </a:rPr>
              <a:pPr/>
              <a:t>Friday, June 28, 2013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76400" y="6324600"/>
            <a:ext cx="7315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Rafiqul</a:t>
            </a:r>
            <a:r>
              <a:rPr lang="en-US" dirty="0" smtClean="0">
                <a:solidFill>
                  <a:srgbClr val="FF0000"/>
                </a:solidFill>
              </a:rPr>
              <a:t> Islam</a:t>
            </a:r>
            <a:r>
              <a:rPr lang="en-US" dirty="0" smtClean="0">
                <a:solidFill>
                  <a:schemeClr val="tx1"/>
                </a:solidFill>
              </a:rPr>
              <a:t>, B.C.S ( General Education)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Assistant Professor ( </a:t>
            </a:r>
            <a:r>
              <a:rPr lang="en-US" dirty="0" err="1" smtClean="0">
                <a:solidFill>
                  <a:srgbClr val="FF0000"/>
                </a:solidFill>
              </a:rPr>
              <a:t>Maths</a:t>
            </a:r>
            <a:r>
              <a:rPr lang="en-US" dirty="0" smtClean="0"/>
              <a:t>), </a:t>
            </a:r>
            <a:r>
              <a:rPr lang="en-US" dirty="0" smtClean="0">
                <a:solidFill>
                  <a:schemeClr val="tx1"/>
                </a:solidFill>
              </a:rPr>
              <a:t>Govt. T.T College, </a:t>
            </a:r>
            <a:r>
              <a:rPr lang="en-US" dirty="0" err="1" smtClean="0">
                <a:solidFill>
                  <a:schemeClr val="tx1"/>
                </a:solidFill>
              </a:rPr>
              <a:t>Pabna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cell: 01558305234, </a:t>
            </a:r>
            <a:r>
              <a:rPr lang="en-US" dirty="0" smtClean="0">
                <a:solidFill>
                  <a:schemeClr val="tx1"/>
                </a:solidFill>
              </a:rPr>
              <a:t>Email: rafikttc@gmail.com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0"/>
            <a:ext cx="1447800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0"/>
            <a:ext cx="1600200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৯ম-১০ম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0"/>
            <a:ext cx="23622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3716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Chapter</a:t>
            </a:r>
            <a:r>
              <a:rPr lang="en-US" sz="11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13.1</a:t>
            </a:r>
            <a:endParaRPr lang="en-US" sz="1600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9" name="Isosceles Triangle 8"/>
          <p:cNvSpPr/>
          <p:nvPr/>
        </p:nvSpPr>
        <p:spPr>
          <a:xfrm>
            <a:off x="381000" y="914400"/>
            <a:ext cx="8001000" cy="5410200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 rot="10800000">
            <a:off x="2590800" y="3200400"/>
            <a:ext cx="3505200" cy="3048000"/>
          </a:xfrm>
          <a:prstGeom prst="triangl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>
            <a:off x="3429000" y="3200400"/>
            <a:ext cx="1752600" cy="1600200"/>
          </a:xfrm>
          <a:prstGeom prst="triangl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/>
          <p:cNvSpPr/>
          <p:nvPr/>
        </p:nvSpPr>
        <p:spPr>
          <a:xfrm rot="10800000">
            <a:off x="3886200" y="3962400"/>
            <a:ext cx="838200" cy="838200"/>
          </a:xfrm>
          <a:prstGeom prst="triangle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28600" y="685800"/>
            <a:ext cx="2286000" cy="92333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যাচাইঃ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solidFill>
                <a:srgbClr val="FF0000"/>
              </a:solidFill>
              <a:latin typeface="NikoshBAN" pitchFamily="2" charset="0"/>
              <a:ea typeface="AtraiMJ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555 L 0.25 -0.0055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5000" cy="365125"/>
          </a:xfrm>
        </p:spPr>
        <p:txBody>
          <a:bodyPr/>
          <a:lstStyle/>
          <a:p>
            <a:fld id="{9246A12E-1B9F-4748-885C-E2EB47B80640}" type="datetime2">
              <a:rPr lang="en-US" smtClean="0">
                <a:solidFill>
                  <a:schemeClr val="tx1"/>
                </a:solidFill>
              </a:rPr>
              <a:pPr/>
              <a:t>Friday, June 28, 2013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76400" y="6324600"/>
            <a:ext cx="7315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Rafiqul</a:t>
            </a:r>
            <a:r>
              <a:rPr lang="en-US" dirty="0" smtClean="0">
                <a:solidFill>
                  <a:srgbClr val="FF0000"/>
                </a:solidFill>
              </a:rPr>
              <a:t> Islam</a:t>
            </a:r>
            <a:r>
              <a:rPr lang="en-US" dirty="0" smtClean="0">
                <a:solidFill>
                  <a:schemeClr val="tx1"/>
                </a:solidFill>
              </a:rPr>
              <a:t>, B.C.S ( General Education)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Assistant Professor ( </a:t>
            </a:r>
            <a:r>
              <a:rPr lang="en-US" dirty="0" err="1" smtClean="0">
                <a:solidFill>
                  <a:srgbClr val="FF0000"/>
                </a:solidFill>
              </a:rPr>
              <a:t>Maths</a:t>
            </a:r>
            <a:r>
              <a:rPr lang="en-US" dirty="0" smtClean="0"/>
              <a:t>), </a:t>
            </a:r>
            <a:r>
              <a:rPr lang="en-US" dirty="0" smtClean="0">
                <a:solidFill>
                  <a:schemeClr val="tx1"/>
                </a:solidFill>
              </a:rPr>
              <a:t>Govt. T.T College, </a:t>
            </a:r>
            <a:r>
              <a:rPr lang="en-US" dirty="0" err="1" smtClean="0">
                <a:solidFill>
                  <a:schemeClr val="tx1"/>
                </a:solidFill>
              </a:rPr>
              <a:t>Pabna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cell: 01558305234, </a:t>
            </a:r>
            <a:r>
              <a:rPr lang="en-US" dirty="0" smtClean="0">
                <a:solidFill>
                  <a:schemeClr val="tx1"/>
                </a:solidFill>
              </a:rPr>
              <a:t>Email: rafikttc@gmail.com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0"/>
            <a:ext cx="1447800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0"/>
            <a:ext cx="1600200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৯ম-১০ম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685800"/>
            <a:ext cx="2286000" cy="92333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যাচাইঃ</a:t>
            </a:r>
            <a:r>
              <a:rPr lang="en-US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solidFill>
                <a:srgbClr val="FF0000"/>
              </a:solidFill>
              <a:latin typeface="NikoshBAN" pitchFamily="2" charset="0"/>
              <a:ea typeface="AtraiMJ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0"/>
            <a:ext cx="23622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3716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Chapter</a:t>
            </a:r>
            <a:r>
              <a:rPr lang="en-US" sz="11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13.1</a:t>
            </a:r>
            <a:endParaRPr lang="en-US" sz="1600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14" name="5-Point Star 13"/>
          <p:cNvSpPr/>
          <p:nvPr/>
        </p:nvSpPr>
        <p:spPr>
          <a:xfrm>
            <a:off x="304800" y="2667000"/>
            <a:ext cx="609600" cy="76200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914400" y="2819400"/>
            <a:ext cx="609600" cy="1524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914400" y="3048000"/>
            <a:ext cx="533400" cy="3048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5-Point Star 19"/>
          <p:cNvSpPr/>
          <p:nvPr/>
        </p:nvSpPr>
        <p:spPr>
          <a:xfrm>
            <a:off x="1371600" y="3124200"/>
            <a:ext cx="609600" cy="76200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1371600" y="2362200"/>
            <a:ext cx="609600" cy="76200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2057400" y="2362200"/>
            <a:ext cx="609600" cy="3048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057400" y="2743200"/>
            <a:ext cx="533400" cy="3048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5-Point Star 23"/>
          <p:cNvSpPr/>
          <p:nvPr/>
        </p:nvSpPr>
        <p:spPr>
          <a:xfrm>
            <a:off x="2667000" y="2667000"/>
            <a:ext cx="609600" cy="76200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5-Point Star 24"/>
          <p:cNvSpPr/>
          <p:nvPr/>
        </p:nvSpPr>
        <p:spPr>
          <a:xfrm>
            <a:off x="2667000" y="1752600"/>
            <a:ext cx="609600" cy="76200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1981200" y="3581400"/>
            <a:ext cx="914400" cy="3810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6200000" flipH="1">
            <a:off x="1981200" y="3657600"/>
            <a:ext cx="838200" cy="8382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5-Point Star 28"/>
          <p:cNvSpPr/>
          <p:nvPr/>
        </p:nvSpPr>
        <p:spPr>
          <a:xfrm>
            <a:off x="2743200" y="4267200"/>
            <a:ext cx="609600" cy="76200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5-Point Star 29"/>
          <p:cNvSpPr/>
          <p:nvPr/>
        </p:nvSpPr>
        <p:spPr>
          <a:xfrm>
            <a:off x="2743200" y="3505200"/>
            <a:ext cx="609600" cy="76200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3276600" y="1295400"/>
            <a:ext cx="1447800" cy="7620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276600" y="2133600"/>
            <a:ext cx="1371600" cy="762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5-Point Star 34"/>
          <p:cNvSpPr/>
          <p:nvPr/>
        </p:nvSpPr>
        <p:spPr>
          <a:xfrm>
            <a:off x="4724400" y="1676400"/>
            <a:ext cx="609600" cy="76200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5-Point Star 35"/>
          <p:cNvSpPr/>
          <p:nvPr/>
        </p:nvSpPr>
        <p:spPr>
          <a:xfrm>
            <a:off x="4724400" y="914400"/>
            <a:ext cx="609600" cy="76200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3505200" y="3048000"/>
            <a:ext cx="1143000" cy="762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3505200" y="3200400"/>
            <a:ext cx="1066800" cy="4572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5-Point Star 43"/>
          <p:cNvSpPr/>
          <p:nvPr/>
        </p:nvSpPr>
        <p:spPr>
          <a:xfrm>
            <a:off x="4648200" y="3276600"/>
            <a:ext cx="609600" cy="76200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/>
          <p:cNvSpPr/>
          <p:nvPr/>
        </p:nvSpPr>
        <p:spPr>
          <a:xfrm>
            <a:off x="4724400" y="2514600"/>
            <a:ext cx="609600" cy="76200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3352800" y="3962400"/>
            <a:ext cx="1447800" cy="4572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3429000" y="3962400"/>
            <a:ext cx="1295400" cy="9906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5-Point Star 51"/>
          <p:cNvSpPr/>
          <p:nvPr/>
        </p:nvSpPr>
        <p:spPr>
          <a:xfrm>
            <a:off x="4648200" y="4724400"/>
            <a:ext cx="609600" cy="76200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5-Point Star 52"/>
          <p:cNvSpPr/>
          <p:nvPr/>
        </p:nvSpPr>
        <p:spPr>
          <a:xfrm>
            <a:off x="4648200" y="3962400"/>
            <a:ext cx="609600" cy="76200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3276600" y="4800600"/>
            <a:ext cx="1524000" cy="9906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H="1">
            <a:off x="3314700" y="4914900"/>
            <a:ext cx="1447800" cy="13716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5-Point Star 57"/>
          <p:cNvSpPr/>
          <p:nvPr/>
        </p:nvSpPr>
        <p:spPr>
          <a:xfrm>
            <a:off x="4648200" y="6096000"/>
            <a:ext cx="609600" cy="76200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5-Point Star 58"/>
          <p:cNvSpPr/>
          <p:nvPr/>
        </p:nvSpPr>
        <p:spPr>
          <a:xfrm>
            <a:off x="4648200" y="5334000"/>
            <a:ext cx="609600" cy="762000"/>
          </a:xfrm>
          <a:prstGeom prst="star5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5486400" y="1066800"/>
            <a:ext cx="609600" cy="1524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5486400" y="1295400"/>
            <a:ext cx="609600" cy="762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V="1">
            <a:off x="5486400" y="1905000"/>
            <a:ext cx="609600" cy="1524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5486400" y="2133600"/>
            <a:ext cx="609600" cy="762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5562600" y="2819400"/>
            <a:ext cx="609600" cy="1524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5562600" y="3048000"/>
            <a:ext cx="609600" cy="762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V="1">
            <a:off x="5486400" y="3505200"/>
            <a:ext cx="609600" cy="1524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5486400" y="3733800"/>
            <a:ext cx="609600" cy="762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5410200" y="4191000"/>
            <a:ext cx="609600" cy="1524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5410200" y="4419600"/>
            <a:ext cx="609600" cy="762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5410200" y="4953000"/>
            <a:ext cx="609600" cy="1524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5410200" y="5181600"/>
            <a:ext cx="609600" cy="762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V="1">
            <a:off x="5410200" y="5638800"/>
            <a:ext cx="609600" cy="1524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5410200" y="5867400"/>
            <a:ext cx="609600" cy="762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5410200" y="6324600"/>
            <a:ext cx="609600" cy="1524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5410200" y="6553200"/>
            <a:ext cx="609600" cy="7620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304800" y="5257800"/>
            <a:ext cx="304800" cy="3693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</a:t>
            </a:r>
            <a:endParaRPr lang="en-US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371600" y="5410200"/>
            <a:ext cx="304800" cy="3693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2</a:t>
            </a:r>
            <a:endParaRPr lang="en-US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667000" y="5791200"/>
            <a:ext cx="304800" cy="3693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4</a:t>
            </a:r>
            <a:endParaRPr lang="en-US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733800" y="6019800"/>
            <a:ext cx="304800" cy="3693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8</a:t>
            </a:r>
            <a:endParaRPr lang="en-US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934200" y="6172200"/>
            <a:ext cx="609600" cy="3693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16</a:t>
            </a:r>
            <a:endParaRPr lang="en-US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555 L 0.25 -0.0055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4" grpId="0" animBg="1"/>
      <p:bldP spid="20" grpId="0" animBg="1"/>
      <p:bldP spid="21" grpId="0" animBg="1"/>
      <p:bldP spid="24" grpId="0" animBg="1"/>
      <p:bldP spid="25" grpId="0" animBg="1"/>
      <p:bldP spid="29" grpId="0" animBg="1"/>
      <p:bldP spid="30" grpId="0" animBg="1"/>
      <p:bldP spid="35" grpId="0" animBg="1"/>
      <p:bldP spid="36" grpId="0" animBg="1"/>
      <p:bldP spid="44" grpId="0" animBg="1"/>
      <p:bldP spid="45" grpId="0" animBg="1"/>
      <p:bldP spid="52" grpId="0" animBg="1"/>
      <p:bldP spid="53" grpId="0" animBg="1"/>
      <p:bldP spid="58" grpId="0" animBg="1"/>
      <p:bldP spid="59" grpId="0" animBg="1"/>
      <p:bldP spid="81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5000" cy="365125"/>
          </a:xfrm>
        </p:spPr>
        <p:txBody>
          <a:bodyPr/>
          <a:lstStyle/>
          <a:p>
            <a:fld id="{9246A12E-1B9F-4748-885C-E2EB47B80640}" type="datetime2">
              <a:rPr lang="en-US" smtClean="0">
                <a:solidFill>
                  <a:schemeClr val="tx1"/>
                </a:solidFill>
              </a:rPr>
              <a:pPr/>
              <a:t>Friday, June 28, 2013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76400" y="6324600"/>
            <a:ext cx="7315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Rafiqul</a:t>
            </a:r>
            <a:r>
              <a:rPr lang="en-US" dirty="0" smtClean="0">
                <a:solidFill>
                  <a:srgbClr val="FF0000"/>
                </a:solidFill>
              </a:rPr>
              <a:t> Islam</a:t>
            </a:r>
            <a:r>
              <a:rPr lang="en-US" dirty="0" smtClean="0">
                <a:solidFill>
                  <a:schemeClr val="tx1"/>
                </a:solidFill>
              </a:rPr>
              <a:t>, B.C.S ( General Education)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Assistant Professor ( </a:t>
            </a:r>
            <a:r>
              <a:rPr lang="en-US" dirty="0" err="1" smtClean="0">
                <a:solidFill>
                  <a:srgbClr val="FF0000"/>
                </a:solidFill>
              </a:rPr>
              <a:t>Maths</a:t>
            </a:r>
            <a:r>
              <a:rPr lang="en-US" dirty="0" smtClean="0"/>
              <a:t>), </a:t>
            </a:r>
            <a:r>
              <a:rPr lang="en-US" dirty="0" smtClean="0">
                <a:solidFill>
                  <a:schemeClr val="tx1"/>
                </a:solidFill>
              </a:rPr>
              <a:t>Govt. T.T College, </a:t>
            </a:r>
            <a:r>
              <a:rPr lang="en-US" dirty="0" err="1" smtClean="0">
                <a:solidFill>
                  <a:schemeClr val="tx1"/>
                </a:solidFill>
              </a:rPr>
              <a:t>Pabna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cell: 01558305234, </a:t>
            </a:r>
            <a:r>
              <a:rPr lang="en-US" dirty="0" smtClean="0">
                <a:solidFill>
                  <a:schemeClr val="tx1"/>
                </a:solidFill>
              </a:rPr>
              <a:t>Email: rafikttc@gmail.com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0"/>
            <a:ext cx="1447800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0"/>
            <a:ext cx="1600200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৯ম-১০ম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0"/>
            <a:ext cx="23622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3716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Chapter</a:t>
            </a:r>
            <a:r>
              <a:rPr lang="en-US" sz="11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13.1</a:t>
            </a:r>
            <a:endParaRPr lang="en-US" sz="1600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" y="1219200"/>
            <a:ext cx="5943600" cy="83099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পাই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endParaRPr lang="en-US" sz="4800" b="1" dirty="0">
              <a:solidFill>
                <a:srgbClr val="FF0000"/>
              </a:solidFill>
              <a:latin typeface="NikoshBAN" pitchFamily="2" charset="0"/>
              <a:ea typeface="AtraiMJ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" y="2667000"/>
            <a:ext cx="8382000" cy="830997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4800" b="1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2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4800" b="1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4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4800" b="1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8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4800" b="1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16</a:t>
            </a:r>
            <a:endParaRPr lang="en-US" sz="4800" b="1" dirty="0">
              <a:solidFill>
                <a:srgbClr val="FF0000"/>
              </a:solidFill>
              <a:latin typeface="NikoshBAN" pitchFamily="2" charset="0"/>
              <a:ea typeface="AtraiMJ"/>
              <a:cs typeface="NikoshBAN" pitchFamily="2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914400" y="2895600"/>
            <a:ext cx="978408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2667000" y="2895600"/>
            <a:ext cx="978408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419600" y="2819400"/>
            <a:ext cx="978408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5943600" y="2895600"/>
            <a:ext cx="978408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000" y="3886200"/>
            <a:ext cx="1295400" cy="7078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অর্থ্যা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ৎ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3400" y="4724400"/>
            <a:ext cx="7772400" cy="646331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 Black" pitchFamily="34" charset="0"/>
              </a:rPr>
              <a:t>2 + 4 + 8+ 16 + ….. 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3400" y="5562600"/>
            <a:ext cx="5715000" cy="646331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আচ্ছা</a:t>
            </a:r>
            <a:r>
              <a:rPr lang="en-US" sz="36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বলতো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  </a:t>
            </a:r>
            <a:endParaRPr lang="en-US" sz="36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555 L 0.25 -0.0055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5000" cy="365125"/>
          </a:xfrm>
        </p:spPr>
        <p:txBody>
          <a:bodyPr/>
          <a:lstStyle/>
          <a:p>
            <a:fld id="{9246A12E-1B9F-4748-885C-E2EB47B80640}" type="datetime2">
              <a:rPr lang="en-US" smtClean="0">
                <a:solidFill>
                  <a:schemeClr val="tx1"/>
                </a:solidFill>
              </a:rPr>
              <a:pPr/>
              <a:t>Friday, June 28, 2013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76400" y="6324600"/>
            <a:ext cx="7315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Rafiqul</a:t>
            </a:r>
            <a:r>
              <a:rPr lang="en-US" dirty="0" smtClean="0">
                <a:solidFill>
                  <a:srgbClr val="FF0000"/>
                </a:solidFill>
              </a:rPr>
              <a:t> Islam</a:t>
            </a:r>
            <a:r>
              <a:rPr lang="en-US" dirty="0" smtClean="0">
                <a:solidFill>
                  <a:schemeClr val="tx1"/>
                </a:solidFill>
              </a:rPr>
              <a:t>, B.C.S ( General Education)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Assistant Professor ( </a:t>
            </a:r>
            <a:r>
              <a:rPr lang="en-US" dirty="0" err="1" smtClean="0">
                <a:solidFill>
                  <a:srgbClr val="FF0000"/>
                </a:solidFill>
              </a:rPr>
              <a:t>Maths</a:t>
            </a:r>
            <a:r>
              <a:rPr lang="en-US" dirty="0" smtClean="0"/>
              <a:t>), </a:t>
            </a:r>
            <a:r>
              <a:rPr lang="en-US" dirty="0" smtClean="0">
                <a:solidFill>
                  <a:schemeClr val="tx1"/>
                </a:solidFill>
              </a:rPr>
              <a:t>Govt. T.T College, </a:t>
            </a:r>
            <a:r>
              <a:rPr lang="en-US" dirty="0" err="1" smtClean="0">
                <a:solidFill>
                  <a:schemeClr val="tx1"/>
                </a:solidFill>
              </a:rPr>
              <a:t>Pabna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cell: 01558305234, </a:t>
            </a:r>
            <a:r>
              <a:rPr lang="en-US" dirty="0" smtClean="0">
                <a:solidFill>
                  <a:schemeClr val="tx1"/>
                </a:solidFill>
              </a:rPr>
              <a:t>Email: rafikttc@gmail.com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0"/>
            <a:ext cx="1447800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0"/>
            <a:ext cx="1600200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৯ম-১০ম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0"/>
            <a:ext cx="23622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3716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Chapter</a:t>
            </a:r>
            <a:r>
              <a:rPr lang="en-US" sz="11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13.1</a:t>
            </a:r>
            <a:endParaRPr lang="en-US" sz="1600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200" y="2514600"/>
            <a:ext cx="8077200" cy="249299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13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3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138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138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555 L 0.25 -0.0055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5000" cy="365125"/>
          </a:xfrm>
        </p:spPr>
        <p:txBody>
          <a:bodyPr/>
          <a:lstStyle/>
          <a:p>
            <a:fld id="{9246A12E-1B9F-4748-885C-E2EB47B80640}" type="datetime2">
              <a:rPr lang="en-US" smtClean="0">
                <a:solidFill>
                  <a:schemeClr val="tx1"/>
                </a:solidFill>
              </a:rPr>
              <a:pPr/>
              <a:t>Friday, June 28, 2013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76400" y="6324600"/>
            <a:ext cx="7315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Rafiqul</a:t>
            </a:r>
            <a:r>
              <a:rPr lang="en-US" dirty="0" smtClean="0">
                <a:solidFill>
                  <a:srgbClr val="FF0000"/>
                </a:solidFill>
              </a:rPr>
              <a:t> Islam</a:t>
            </a:r>
            <a:r>
              <a:rPr lang="en-US" dirty="0" smtClean="0">
                <a:solidFill>
                  <a:schemeClr val="tx1"/>
                </a:solidFill>
              </a:rPr>
              <a:t>, B.C.S ( General Education)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Assistant Professor ( </a:t>
            </a:r>
            <a:r>
              <a:rPr lang="en-US" dirty="0" err="1" smtClean="0">
                <a:solidFill>
                  <a:srgbClr val="FF0000"/>
                </a:solidFill>
              </a:rPr>
              <a:t>Maths</a:t>
            </a:r>
            <a:r>
              <a:rPr lang="en-US" dirty="0" smtClean="0"/>
              <a:t>), </a:t>
            </a:r>
            <a:r>
              <a:rPr lang="en-US" dirty="0" smtClean="0">
                <a:solidFill>
                  <a:schemeClr val="tx1"/>
                </a:solidFill>
              </a:rPr>
              <a:t>Govt. T.T College, </a:t>
            </a:r>
            <a:r>
              <a:rPr lang="en-US" dirty="0" err="1" smtClean="0">
                <a:solidFill>
                  <a:schemeClr val="tx1"/>
                </a:solidFill>
              </a:rPr>
              <a:t>Pabna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cell: 01558305234, </a:t>
            </a:r>
            <a:r>
              <a:rPr lang="en-US" dirty="0" smtClean="0">
                <a:solidFill>
                  <a:schemeClr val="tx1"/>
                </a:solidFill>
              </a:rPr>
              <a:t>Email: rafikttc@gmail.com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0"/>
            <a:ext cx="1447800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0"/>
            <a:ext cx="1600200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৯ম-১০ম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762000"/>
            <a:ext cx="2438400" cy="1323439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r>
              <a:rPr lang="en-US" sz="8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>
              <a:solidFill>
                <a:srgbClr val="FF0000"/>
              </a:solidFill>
              <a:latin typeface="NikoshBAN" pitchFamily="2" charset="0"/>
              <a:ea typeface="AtraiMJ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0"/>
            <a:ext cx="23622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3716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Chapter</a:t>
            </a:r>
            <a:r>
              <a:rPr lang="en-US" sz="11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13.1</a:t>
            </a:r>
            <a:endParaRPr lang="en-US" sz="1600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0" y="2438400"/>
            <a:ext cx="7924800" cy="3785652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Font typeface="Arial" pitchFamily="34" charset="0"/>
              <a:buNone/>
            </a:pP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ধারার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Font typeface="Arial" pitchFamily="34" charset="0"/>
              <a:buNone/>
            </a:pP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ধারাটি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প্রতিষ্ঠা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4800" b="1" dirty="0">
              <a:solidFill>
                <a:srgbClr val="FF0000"/>
              </a:solidFill>
              <a:latin typeface="NikoshBAN" pitchFamily="2" charset="0"/>
              <a:ea typeface="AtraiMJ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555 L 0.25 -0.0055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5000" cy="365125"/>
          </a:xfrm>
        </p:spPr>
        <p:txBody>
          <a:bodyPr/>
          <a:lstStyle/>
          <a:p>
            <a:fld id="{9246A12E-1B9F-4748-885C-E2EB47B80640}" type="datetime2">
              <a:rPr lang="en-US" smtClean="0">
                <a:solidFill>
                  <a:schemeClr val="tx1"/>
                </a:solidFill>
              </a:rPr>
              <a:pPr/>
              <a:t>Friday, June 28, 2013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76400" y="6324600"/>
            <a:ext cx="7315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Rafiqul</a:t>
            </a:r>
            <a:r>
              <a:rPr lang="en-US" dirty="0" smtClean="0">
                <a:solidFill>
                  <a:srgbClr val="FF0000"/>
                </a:solidFill>
              </a:rPr>
              <a:t> Islam</a:t>
            </a:r>
            <a:r>
              <a:rPr lang="en-US" dirty="0" smtClean="0">
                <a:solidFill>
                  <a:schemeClr val="tx1"/>
                </a:solidFill>
              </a:rPr>
              <a:t>, B.C.S ( General Education)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Assistant Professor ( </a:t>
            </a:r>
            <a:r>
              <a:rPr lang="en-US" dirty="0" err="1" smtClean="0">
                <a:solidFill>
                  <a:srgbClr val="FF0000"/>
                </a:solidFill>
              </a:rPr>
              <a:t>Maths</a:t>
            </a:r>
            <a:r>
              <a:rPr lang="en-US" dirty="0" smtClean="0"/>
              <a:t>), </a:t>
            </a:r>
            <a:r>
              <a:rPr lang="en-US" dirty="0" smtClean="0">
                <a:solidFill>
                  <a:schemeClr val="tx1"/>
                </a:solidFill>
              </a:rPr>
              <a:t>Govt. T.T College, </a:t>
            </a:r>
            <a:r>
              <a:rPr lang="en-US" dirty="0" err="1" smtClean="0">
                <a:solidFill>
                  <a:schemeClr val="tx1"/>
                </a:solidFill>
              </a:rPr>
              <a:t>Pabna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cell: 01558305234, </a:t>
            </a:r>
            <a:r>
              <a:rPr lang="en-US" dirty="0" smtClean="0">
                <a:solidFill>
                  <a:schemeClr val="tx1"/>
                </a:solidFill>
              </a:rPr>
              <a:t>Email: rafikttc@gmail.com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0"/>
            <a:ext cx="1447800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0"/>
            <a:ext cx="1600200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৯ম-১০ম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0"/>
            <a:ext cx="23622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3716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Chapter</a:t>
            </a:r>
            <a:r>
              <a:rPr lang="en-US" sz="11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13.1</a:t>
            </a:r>
            <a:endParaRPr lang="en-US" sz="1600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990600"/>
            <a:ext cx="4343400" cy="1323439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  <a:r>
              <a:rPr lang="en-US" sz="8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>
              <a:solidFill>
                <a:srgbClr val="FF0000"/>
              </a:solidFill>
              <a:latin typeface="NikoshBAN" pitchFamily="2" charset="0"/>
              <a:ea typeface="AtraiMJ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049012"/>
            <a:ext cx="8077200" cy="3046988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avivi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h‡Kv‡bv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c` I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c~e©eZ©x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c‡`i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AbycvZ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me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mgq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mgvb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n‡j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A_©vr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, †h ‡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c`‡K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c~e©eZ©x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c`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Øviv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fvM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fvMdj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me©`v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mgvb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cvIqv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M‡j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, †m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avivwU‡K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¸‡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YvËi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aviv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Ges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fvMdj‡K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mvaviY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AbycvZ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4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8000" b="1" dirty="0">
              <a:solidFill>
                <a:schemeClr val="tx1"/>
              </a:solidFill>
              <a:latin typeface="SutonnyMJ" pitchFamily="2" charset="0"/>
              <a:ea typeface="AtraiMJ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555 L 0.25 -0.0055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5000" cy="365125"/>
          </a:xfrm>
        </p:spPr>
        <p:txBody>
          <a:bodyPr/>
          <a:lstStyle/>
          <a:p>
            <a:fld id="{9246A12E-1B9F-4748-885C-E2EB47B80640}" type="datetime2">
              <a:rPr lang="en-US" smtClean="0">
                <a:solidFill>
                  <a:schemeClr val="tx1"/>
                </a:solidFill>
              </a:rPr>
              <a:pPr/>
              <a:t>Friday, June 28, 2013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76400" y="6324600"/>
            <a:ext cx="7315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Rafiqul</a:t>
            </a:r>
            <a:r>
              <a:rPr lang="en-US" dirty="0" smtClean="0">
                <a:solidFill>
                  <a:srgbClr val="FF0000"/>
                </a:solidFill>
              </a:rPr>
              <a:t> Islam</a:t>
            </a:r>
            <a:r>
              <a:rPr lang="en-US" dirty="0" smtClean="0">
                <a:solidFill>
                  <a:schemeClr val="tx1"/>
                </a:solidFill>
              </a:rPr>
              <a:t>, B.C.S ( General Education)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Assistant Professor ( </a:t>
            </a:r>
            <a:r>
              <a:rPr lang="en-US" dirty="0" err="1" smtClean="0">
                <a:solidFill>
                  <a:srgbClr val="FF0000"/>
                </a:solidFill>
              </a:rPr>
              <a:t>Maths</a:t>
            </a:r>
            <a:r>
              <a:rPr lang="en-US" dirty="0" smtClean="0"/>
              <a:t>), </a:t>
            </a:r>
            <a:r>
              <a:rPr lang="en-US" dirty="0" smtClean="0">
                <a:solidFill>
                  <a:schemeClr val="tx1"/>
                </a:solidFill>
              </a:rPr>
              <a:t>Govt. T.T College, </a:t>
            </a:r>
            <a:r>
              <a:rPr lang="en-US" dirty="0" err="1" smtClean="0">
                <a:solidFill>
                  <a:schemeClr val="tx1"/>
                </a:solidFill>
              </a:rPr>
              <a:t>Pabna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cell: 01558305234, </a:t>
            </a:r>
            <a:r>
              <a:rPr lang="en-US" dirty="0" smtClean="0">
                <a:solidFill>
                  <a:schemeClr val="tx1"/>
                </a:solidFill>
              </a:rPr>
              <a:t>Email: rafikttc@gmail.com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0"/>
            <a:ext cx="1447800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0"/>
            <a:ext cx="1600200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৯ম-১০ম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0"/>
            <a:ext cx="23622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3716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Chapter</a:t>
            </a:r>
            <a:r>
              <a:rPr lang="en-US" sz="11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13.1</a:t>
            </a:r>
            <a:endParaRPr lang="en-US" sz="1600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990600"/>
            <a:ext cx="4343400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sz="4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mvaviY</a:t>
            </a:r>
            <a:r>
              <a:rPr lang="en-US" sz="4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AbycvZ</a:t>
            </a:r>
            <a:r>
              <a:rPr lang="en-US" sz="4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endParaRPr lang="en-US" sz="8000" b="1" dirty="0">
              <a:solidFill>
                <a:srgbClr val="FF0000"/>
              </a:solidFill>
              <a:latin typeface="NikoshBAN" pitchFamily="2" charset="0"/>
              <a:ea typeface="AtraiMJ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2286000"/>
            <a:ext cx="8077200" cy="120032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Arial" pitchFamily="34" charset="0"/>
                <a:ea typeface="AtraiMJ"/>
                <a:cs typeface="Arial" pitchFamily="34" charset="0"/>
              </a:rPr>
              <a:t>2+4+8+16 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ধারাটির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প্রথম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পদ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Arial" pitchFamily="34" charset="0"/>
                <a:ea typeface="AtraiMJ"/>
                <a:cs typeface="Arial" pitchFamily="34" charset="0"/>
              </a:rPr>
              <a:t>2 ,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দ্বিতীয়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পদ</a:t>
            </a:r>
            <a:r>
              <a:rPr lang="en-US" sz="3600" b="1" dirty="0" smtClean="0">
                <a:solidFill>
                  <a:schemeClr val="tx1"/>
                </a:solidFill>
                <a:latin typeface="Arial" pitchFamily="34" charset="0"/>
                <a:ea typeface="AtraiMJ"/>
                <a:cs typeface="Arial" pitchFamily="34" charset="0"/>
              </a:rPr>
              <a:t> 4,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তৃতীয়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পদ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Arial" pitchFamily="34" charset="0"/>
                <a:ea typeface="AtraiMJ"/>
                <a:cs typeface="Arial" pitchFamily="34" charset="0"/>
              </a:rPr>
              <a:t>8, 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চতুর্থ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পদ</a:t>
            </a:r>
            <a:r>
              <a:rPr lang="en-US" sz="3600" b="1" dirty="0" smtClean="0">
                <a:solidFill>
                  <a:schemeClr val="tx1"/>
                </a:solidFill>
                <a:latin typeface="Arial" pitchFamily="34" charset="0"/>
                <a:ea typeface="AtraiMJ"/>
                <a:cs typeface="Arial" pitchFamily="34" charset="0"/>
              </a:rPr>
              <a:t> 16 ।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এখানে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,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ea typeface="AtraiMJ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3676471"/>
            <a:ext cx="8077200" cy="646331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দ্বিতীয়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পদের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সাথে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প্রথম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পদের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অনুপাত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=</a:t>
            </a:r>
            <a:r>
              <a:rPr lang="en-US" sz="3600" b="1" dirty="0" smtClean="0">
                <a:solidFill>
                  <a:schemeClr val="tx1"/>
                </a:solidFill>
                <a:latin typeface="Arial" pitchFamily="34" charset="0"/>
                <a:ea typeface="AtraiMJ"/>
                <a:cs typeface="Arial" pitchFamily="34" charset="0"/>
              </a:rPr>
              <a:t> 4 </a:t>
            </a:r>
            <a:r>
              <a:rPr lang="en-US" sz="3600" b="1" dirty="0" smtClean="0">
                <a:solidFill>
                  <a:schemeClr val="tx1"/>
                </a:solidFill>
                <a:latin typeface="Times New Roman"/>
                <a:ea typeface="AtraiMJ"/>
                <a:cs typeface="Times New Roman"/>
              </a:rPr>
              <a:t>÷</a:t>
            </a:r>
            <a:r>
              <a:rPr lang="en-US" sz="3600" b="1" dirty="0" smtClean="0">
                <a:solidFill>
                  <a:schemeClr val="tx1"/>
                </a:solidFill>
                <a:latin typeface="Arial" pitchFamily="34" charset="0"/>
                <a:ea typeface="AtraiMJ"/>
                <a:cs typeface="Arial" pitchFamily="34" charset="0"/>
              </a:rPr>
              <a:t> 2 = 2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 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ea typeface="AtraiMJ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800" y="4495800"/>
            <a:ext cx="8077200" cy="646331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তৃতীয়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পদের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সাথে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দ্বিতীয়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পদের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অনুপাত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=</a:t>
            </a:r>
            <a:r>
              <a:rPr lang="en-US" sz="3600" b="1" dirty="0" smtClean="0">
                <a:solidFill>
                  <a:schemeClr val="tx1"/>
                </a:solidFill>
                <a:latin typeface="Arial" pitchFamily="34" charset="0"/>
                <a:ea typeface="AtraiMJ"/>
                <a:cs typeface="Arial" pitchFamily="34" charset="0"/>
              </a:rPr>
              <a:t> 8 </a:t>
            </a:r>
            <a:r>
              <a:rPr lang="en-US" sz="3600" b="1" dirty="0" smtClean="0">
                <a:solidFill>
                  <a:schemeClr val="tx1"/>
                </a:solidFill>
                <a:latin typeface="Times New Roman"/>
                <a:ea typeface="AtraiMJ"/>
                <a:cs typeface="Times New Roman"/>
              </a:rPr>
              <a:t>÷</a:t>
            </a:r>
            <a:r>
              <a:rPr lang="en-US" sz="3600" b="1" dirty="0" smtClean="0">
                <a:solidFill>
                  <a:schemeClr val="tx1"/>
                </a:solidFill>
                <a:latin typeface="Arial" pitchFamily="34" charset="0"/>
                <a:ea typeface="AtraiMJ"/>
                <a:cs typeface="Arial" pitchFamily="34" charset="0"/>
              </a:rPr>
              <a:t> 4 = 2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 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ea typeface="AtraiMJ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" y="5297269"/>
            <a:ext cx="80772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চতুর্থ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পদের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সাথে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তৃতীয়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পদের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অনুপাত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=</a:t>
            </a:r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ea typeface="AtraiMJ"/>
                <a:cs typeface="Arial" pitchFamily="34" charset="0"/>
              </a:rPr>
              <a:t> 16 </a:t>
            </a:r>
            <a:r>
              <a:rPr lang="en-US" sz="3200" b="1" dirty="0" smtClean="0">
                <a:solidFill>
                  <a:schemeClr val="tx1"/>
                </a:solidFill>
                <a:latin typeface="Times New Roman"/>
                <a:ea typeface="AtraiMJ"/>
                <a:cs typeface="Times New Roman"/>
              </a:rPr>
              <a:t>÷</a:t>
            </a:r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ea typeface="AtraiMJ"/>
                <a:cs typeface="Arial" pitchFamily="34" charset="0"/>
              </a:rPr>
              <a:t> 8 = 2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 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ea typeface="AtraiMJ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555 L 0.25 -0.0055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5000" cy="365125"/>
          </a:xfrm>
        </p:spPr>
        <p:txBody>
          <a:bodyPr/>
          <a:lstStyle/>
          <a:p>
            <a:fld id="{9246A12E-1B9F-4748-885C-E2EB47B80640}" type="datetime2">
              <a:rPr lang="en-US" smtClean="0">
                <a:solidFill>
                  <a:schemeClr val="tx1"/>
                </a:solidFill>
              </a:rPr>
              <a:pPr/>
              <a:t>Friday, June 28, 2013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76400" y="6324600"/>
            <a:ext cx="7315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Rafiqul</a:t>
            </a:r>
            <a:r>
              <a:rPr lang="en-US" dirty="0" smtClean="0">
                <a:solidFill>
                  <a:srgbClr val="FF0000"/>
                </a:solidFill>
              </a:rPr>
              <a:t> Islam</a:t>
            </a:r>
            <a:r>
              <a:rPr lang="en-US" dirty="0" smtClean="0">
                <a:solidFill>
                  <a:schemeClr val="tx1"/>
                </a:solidFill>
              </a:rPr>
              <a:t>, B.C.S ( General Education)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Assistant Professor ( </a:t>
            </a:r>
            <a:r>
              <a:rPr lang="en-US" dirty="0" err="1" smtClean="0">
                <a:solidFill>
                  <a:srgbClr val="FF0000"/>
                </a:solidFill>
              </a:rPr>
              <a:t>Maths</a:t>
            </a:r>
            <a:r>
              <a:rPr lang="en-US" dirty="0" smtClean="0"/>
              <a:t>), </a:t>
            </a:r>
            <a:r>
              <a:rPr lang="en-US" dirty="0" smtClean="0">
                <a:solidFill>
                  <a:schemeClr val="tx1"/>
                </a:solidFill>
              </a:rPr>
              <a:t>Govt. T.T College, </a:t>
            </a:r>
            <a:r>
              <a:rPr lang="en-US" dirty="0" err="1" smtClean="0">
                <a:solidFill>
                  <a:schemeClr val="tx1"/>
                </a:solidFill>
              </a:rPr>
              <a:t>Pabna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cell: 01558305234, </a:t>
            </a:r>
            <a:r>
              <a:rPr lang="en-US" dirty="0" smtClean="0">
                <a:solidFill>
                  <a:schemeClr val="tx1"/>
                </a:solidFill>
              </a:rPr>
              <a:t>Email: rafikttc@gmail.com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0"/>
            <a:ext cx="1447800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0"/>
            <a:ext cx="1600200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৯ম-১০ম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0"/>
            <a:ext cx="23622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3716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Chapter</a:t>
            </a:r>
            <a:r>
              <a:rPr lang="en-US" sz="11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13.1</a:t>
            </a:r>
            <a:endParaRPr lang="en-US" sz="1600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990600"/>
            <a:ext cx="4343400" cy="83099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sz="4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mvaviY</a:t>
            </a:r>
            <a:r>
              <a:rPr lang="en-US" sz="4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AbycvZ</a:t>
            </a:r>
            <a:r>
              <a:rPr lang="en-US" sz="48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endParaRPr lang="en-US" sz="8000" b="1" dirty="0">
              <a:solidFill>
                <a:srgbClr val="FF0000"/>
              </a:solidFill>
              <a:latin typeface="NikoshBAN" pitchFamily="2" charset="0"/>
              <a:ea typeface="AtraiMJ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3200" y="2286000"/>
            <a:ext cx="5638800" cy="64633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সুতরাং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,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ধারাটি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একটি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গুণোত্তর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ধারা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। 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ea typeface="AtraiMJ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3200400"/>
            <a:ext cx="8077200" cy="1200329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এই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ধারায়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যে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কোনো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পদ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ও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এর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পূর্ববর্তী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পদের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অনুপাত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সর্বদা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সমান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।  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ea typeface="AtraiMJ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8000" y="5068669"/>
            <a:ext cx="5334000" cy="646331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উল্লেখিত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ধারায়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সাধারণ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অনুপাত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Arial" pitchFamily="34" charset="0"/>
                <a:ea typeface="AtraiMJ"/>
                <a:cs typeface="Arial" pitchFamily="34" charset="0"/>
              </a:rPr>
              <a:t>2 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ea typeface="AtraiMJ"/>
                <a:cs typeface="NikoshBAN" pitchFamily="2" charset="0"/>
              </a:rPr>
              <a:t> 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ea typeface="AtraiMJ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555 L 0.25 -0.0055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5000" cy="365125"/>
          </a:xfrm>
        </p:spPr>
        <p:txBody>
          <a:bodyPr/>
          <a:lstStyle/>
          <a:p>
            <a:fld id="{9246A12E-1B9F-4748-885C-E2EB47B80640}" type="datetime2">
              <a:rPr lang="en-US" smtClean="0">
                <a:solidFill>
                  <a:schemeClr val="tx1"/>
                </a:solidFill>
              </a:rPr>
              <a:pPr/>
              <a:t>Friday, June 28, 2013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76400" y="6324600"/>
            <a:ext cx="7315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Rafiqul</a:t>
            </a:r>
            <a:r>
              <a:rPr lang="en-US" dirty="0" smtClean="0">
                <a:solidFill>
                  <a:srgbClr val="FF0000"/>
                </a:solidFill>
              </a:rPr>
              <a:t> Islam</a:t>
            </a:r>
            <a:r>
              <a:rPr lang="en-US" dirty="0" smtClean="0">
                <a:solidFill>
                  <a:schemeClr val="tx1"/>
                </a:solidFill>
              </a:rPr>
              <a:t>, B.C.S ( General Education)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Assistant Professor ( </a:t>
            </a:r>
            <a:r>
              <a:rPr lang="en-US" dirty="0" err="1" smtClean="0">
                <a:solidFill>
                  <a:srgbClr val="FF0000"/>
                </a:solidFill>
              </a:rPr>
              <a:t>Maths</a:t>
            </a:r>
            <a:r>
              <a:rPr lang="en-US" dirty="0" smtClean="0"/>
              <a:t>), </a:t>
            </a:r>
            <a:r>
              <a:rPr lang="en-US" dirty="0" smtClean="0">
                <a:solidFill>
                  <a:schemeClr val="tx1"/>
                </a:solidFill>
              </a:rPr>
              <a:t>Govt. T.T College, </a:t>
            </a:r>
            <a:r>
              <a:rPr lang="en-US" dirty="0" err="1" smtClean="0">
                <a:solidFill>
                  <a:schemeClr val="tx1"/>
                </a:solidFill>
              </a:rPr>
              <a:t>Pabna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cell: 01558305234, </a:t>
            </a:r>
            <a:r>
              <a:rPr lang="en-US" dirty="0" smtClean="0">
                <a:solidFill>
                  <a:schemeClr val="tx1"/>
                </a:solidFill>
              </a:rPr>
              <a:t>Email: rafikttc@gmail.com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0"/>
            <a:ext cx="1447800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0"/>
            <a:ext cx="1600200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৯ম-১০ম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0"/>
            <a:ext cx="23622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3716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Chapter</a:t>
            </a:r>
            <a:r>
              <a:rPr lang="en-US" sz="11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13.1</a:t>
            </a:r>
            <a:endParaRPr lang="en-US" sz="1600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2603480"/>
            <a:ext cx="8077200" cy="341632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fŠZ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Rxe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weÁv‡bi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†¶‡Î, 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e¨vsK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exgv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BZ¨vw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` 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cÖwZôv‡b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Ges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cÖhyw³ 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we`¨vq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¸‡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YvËi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avivi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e¨vcK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cÖ‡qvM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Av‡Q</a:t>
            </a:r>
            <a:r>
              <a:rPr lang="en-US" sz="5400" b="1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1066800"/>
            <a:ext cx="3733800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YvËi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avivi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4000" b="1" dirty="0" err="1" smtClean="0">
                <a:latin typeface="SutonnyMJ" pitchFamily="2" charset="0"/>
                <a:cs typeface="SutonnyMJ" pitchFamily="2" charset="0"/>
              </a:rPr>
              <a:t>cÖ‡qvM</a:t>
            </a:r>
            <a:r>
              <a:rPr lang="en-US" sz="4000" b="1" dirty="0" smtClean="0">
                <a:latin typeface="SutonnyMJ" pitchFamily="2" charset="0"/>
                <a:cs typeface="SutonnyMJ" pitchFamily="2" charset="0"/>
              </a:rPr>
              <a:t>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555 L 0.25 -0.0055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5000" cy="365125"/>
          </a:xfrm>
        </p:spPr>
        <p:txBody>
          <a:bodyPr/>
          <a:lstStyle/>
          <a:p>
            <a:fld id="{9246A12E-1B9F-4748-885C-E2EB47B80640}" type="datetime2">
              <a:rPr lang="en-US" smtClean="0">
                <a:solidFill>
                  <a:schemeClr val="tx1"/>
                </a:solidFill>
              </a:rPr>
              <a:pPr/>
              <a:t>Friday, June 28, 2013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76400" y="6324600"/>
            <a:ext cx="7315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Rafiqul</a:t>
            </a:r>
            <a:r>
              <a:rPr lang="en-US" dirty="0" smtClean="0">
                <a:solidFill>
                  <a:srgbClr val="FF0000"/>
                </a:solidFill>
              </a:rPr>
              <a:t> Islam</a:t>
            </a:r>
            <a:r>
              <a:rPr lang="en-US" dirty="0" smtClean="0">
                <a:solidFill>
                  <a:schemeClr val="tx1"/>
                </a:solidFill>
              </a:rPr>
              <a:t>, B.C.S ( General Education)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Assistant Professor ( </a:t>
            </a:r>
            <a:r>
              <a:rPr lang="en-US" dirty="0" err="1" smtClean="0">
                <a:solidFill>
                  <a:srgbClr val="FF0000"/>
                </a:solidFill>
              </a:rPr>
              <a:t>Maths</a:t>
            </a:r>
            <a:r>
              <a:rPr lang="en-US" dirty="0" smtClean="0"/>
              <a:t>), </a:t>
            </a:r>
            <a:r>
              <a:rPr lang="en-US" dirty="0" smtClean="0">
                <a:solidFill>
                  <a:schemeClr val="tx1"/>
                </a:solidFill>
              </a:rPr>
              <a:t>Govt. T.T College, </a:t>
            </a:r>
            <a:r>
              <a:rPr lang="en-US" dirty="0" err="1" smtClean="0">
                <a:solidFill>
                  <a:schemeClr val="tx1"/>
                </a:solidFill>
              </a:rPr>
              <a:t>Pabna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cell: 01558305234, </a:t>
            </a:r>
            <a:r>
              <a:rPr lang="en-US" dirty="0" smtClean="0">
                <a:solidFill>
                  <a:schemeClr val="tx1"/>
                </a:solidFill>
              </a:rPr>
              <a:t>Email: rafikttc@gmail.com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0"/>
            <a:ext cx="1447800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0"/>
            <a:ext cx="1600200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৯ম-১০ম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0"/>
            <a:ext cx="23622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3716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Chapter</a:t>
            </a:r>
            <a:r>
              <a:rPr lang="en-US" sz="11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13.1</a:t>
            </a:r>
            <a:endParaRPr lang="en-US" sz="1600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310348"/>
            <a:ext cx="8077200" cy="378565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গুনোত্তর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ধারাগুলো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লেখঃ</a:t>
            </a:r>
            <a:endParaRPr lang="en-US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4,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</a:t>
            </a:r>
          </a:p>
          <a:p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2।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3,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3।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1,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4।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1,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SutonnyOMJ"/>
                <a:cs typeface="SutonnyOMJ"/>
              </a:rPr>
              <a:t>¼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" y="1066800"/>
            <a:ext cx="8001000" cy="70788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Arial" pitchFamily="34" charset="0"/>
                <a:cs typeface="Arial" pitchFamily="34" charset="0"/>
              </a:rPr>
              <a:t>Expart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 Jigsaw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নিম্নলিখিত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সমস্যার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555 L 0.25 -0.0055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5000" cy="365125"/>
          </a:xfrm>
        </p:spPr>
        <p:txBody>
          <a:bodyPr/>
          <a:lstStyle/>
          <a:p>
            <a:fld id="{9246A12E-1B9F-4748-885C-E2EB47B80640}" type="datetime2">
              <a:rPr lang="en-US" smtClean="0">
                <a:solidFill>
                  <a:schemeClr val="tx1"/>
                </a:solidFill>
              </a:rPr>
              <a:pPr/>
              <a:t>Friday, June 28, 2013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76400" y="6324600"/>
            <a:ext cx="7315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Rafiqul</a:t>
            </a:r>
            <a:r>
              <a:rPr lang="en-US" dirty="0" smtClean="0">
                <a:solidFill>
                  <a:srgbClr val="FF0000"/>
                </a:solidFill>
              </a:rPr>
              <a:t> Islam</a:t>
            </a:r>
            <a:r>
              <a:rPr lang="en-US" dirty="0" smtClean="0">
                <a:solidFill>
                  <a:schemeClr val="tx1"/>
                </a:solidFill>
              </a:rPr>
              <a:t>, B.C.S ( General Education)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Assistant Professor ( </a:t>
            </a:r>
            <a:r>
              <a:rPr lang="en-US" dirty="0" err="1" smtClean="0">
                <a:solidFill>
                  <a:srgbClr val="FF0000"/>
                </a:solidFill>
              </a:rPr>
              <a:t>Maths</a:t>
            </a:r>
            <a:r>
              <a:rPr lang="en-US" dirty="0" smtClean="0"/>
              <a:t>), </a:t>
            </a:r>
            <a:r>
              <a:rPr lang="en-US" dirty="0" smtClean="0">
                <a:solidFill>
                  <a:schemeClr val="tx1"/>
                </a:solidFill>
              </a:rPr>
              <a:t>Govt. T.T College, </a:t>
            </a:r>
            <a:r>
              <a:rPr lang="en-US" dirty="0" err="1" smtClean="0">
                <a:solidFill>
                  <a:schemeClr val="tx1"/>
                </a:solidFill>
              </a:rPr>
              <a:t>Pabna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cell: 01558305234, </a:t>
            </a:r>
            <a:r>
              <a:rPr lang="en-US" dirty="0" smtClean="0">
                <a:solidFill>
                  <a:schemeClr val="tx1"/>
                </a:solidFill>
              </a:rPr>
              <a:t>Email: rafikttc@gmail.com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0"/>
            <a:ext cx="1447800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0"/>
            <a:ext cx="1600200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৯ম-১০ম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0"/>
            <a:ext cx="23622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3716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Chapter</a:t>
            </a:r>
            <a:r>
              <a:rPr lang="en-US" sz="11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13.1</a:t>
            </a:r>
            <a:endParaRPr lang="en-US" sz="1600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2590800" y="1524000"/>
            <a:ext cx="3200400" cy="156966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9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9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09600" y="3886200"/>
            <a:ext cx="7543800" cy="1676400"/>
          </a:xfrm>
          <a:prstGeom prst="rect">
            <a:avLst/>
          </a:prstGeom>
          <a:solidFill>
            <a:srgbClr val="FFC000"/>
          </a:solidFill>
          <a:ln w="9525" algn="ctr">
            <a:noFill/>
            <a:round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1066800" y="4343400"/>
            <a:ext cx="6934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MCQ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প্রশ্নের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555 L 0.25 -0.0055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5000" cy="365125"/>
          </a:xfrm>
        </p:spPr>
        <p:txBody>
          <a:bodyPr/>
          <a:lstStyle/>
          <a:p>
            <a:fld id="{9246A12E-1B9F-4748-885C-E2EB47B80640}" type="datetime2">
              <a:rPr lang="en-US" smtClean="0">
                <a:solidFill>
                  <a:schemeClr val="tx1"/>
                </a:solidFill>
              </a:rPr>
              <a:pPr/>
              <a:t>Friday, June 28, 2013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76400" y="6324600"/>
            <a:ext cx="7315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Rafiqul</a:t>
            </a:r>
            <a:r>
              <a:rPr lang="en-US" dirty="0" smtClean="0">
                <a:solidFill>
                  <a:srgbClr val="FF0000"/>
                </a:solidFill>
              </a:rPr>
              <a:t> Islam</a:t>
            </a:r>
            <a:r>
              <a:rPr lang="en-US" dirty="0" smtClean="0">
                <a:solidFill>
                  <a:schemeClr val="tx1"/>
                </a:solidFill>
              </a:rPr>
              <a:t>, B.C.S ( General Education)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Assistant Professor ( </a:t>
            </a:r>
            <a:r>
              <a:rPr lang="en-US" dirty="0" err="1" smtClean="0">
                <a:solidFill>
                  <a:srgbClr val="FF0000"/>
                </a:solidFill>
              </a:rPr>
              <a:t>Maths</a:t>
            </a:r>
            <a:r>
              <a:rPr lang="en-US" dirty="0" smtClean="0"/>
              <a:t>), </a:t>
            </a:r>
            <a:r>
              <a:rPr lang="en-US" dirty="0" smtClean="0">
                <a:solidFill>
                  <a:schemeClr val="tx1"/>
                </a:solidFill>
              </a:rPr>
              <a:t>Govt. T.T College, </a:t>
            </a:r>
            <a:r>
              <a:rPr lang="en-US" dirty="0" err="1" smtClean="0">
                <a:solidFill>
                  <a:schemeClr val="tx1"/>
                </a:solidFill>
              </a:rPr>
              <a:t>Pabna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cell: 01558305234, </a:t>
            </a:r>
            <a:r>
              <a:rPr lang="en-US" dirty="0" smtClean="0">
                <a:solidFill>
                  <a:schemeClr val="tx1"/>
                </a:solidFill>
              </a:rPr>
              <a:t>Email: rafikttc@gmail.com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0"/>
            <a:ext cx="1447800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0"/>
            <a:ext cx="1600200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৯ম-১০ম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0"/>
            <a:ext cx="23622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3716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Chapter</a:t>
            </a:r>
            <a:r>
              <a:rPr lang="en-US" sz="11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13.1</a:t>
            </a:r>
            <a:endParaRPr lang="en-US" sz="1600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304800" y="838200"/>
            <a:ext cx="1371600" cy="584775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381000" y="1524000"/>
            <a:ext cx="8382000" cy="1754326"/>
          </a:xfrm>
          <a:prstGeom prst="rect">
            <a:avLst/>
          </a:prstGeom>
          <a:ln>
            <a:noFill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9+18+36+72+ …..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ধারাটির</a:t>
            </a:r>
            <a:endParaRPr lang="en-US" sz="5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5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981200" y="4191000"/>
            <a:ext cx="5791200" cy="1754326"/>
          </a:xfrm>
          <a:prstGeom prst="rect">
            <a:avLst/>
          </a:prstGeom>
          <a:solidFill>
            <a:srgbClr val="FFC000"/>
          </a:solidFill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          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</a:p>
          <a:p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গ)</a:t>
            </a:r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3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ঘ)</a:t>
            </a:r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4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555 L 0.25 -0.0055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5000" cy="365125"/>
          </a:xfrm>
        </p:spPr>
        <p:txBody>
          <a:bodyPr/>
          <a:lstStyle/>
          <a:p>
            <a:fld id="{9246A12E-1B9F-4748-885C-E2EB47B80640}" type="datetime2">
              <a:rPr lang="en-US" smtClean="0">
                <a:solidFill>
                  <a:schemeClr val="tx1"/>
                </a:solidFill>
              </a:rPr>
              <a:pPr/>
              <a:t>Friday, June 28, 2013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76400" y="6324600"/>
            <a:ext cx="7315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Rafiqul</a:t>
            </a:r>
            <a:r>
              <a:rPr lang="en-US" dirty="0" smtClean="0">
                <a:solidFill>
                  <a:srgbClr val="FF0000"/>
                </a:solidFill>
              </a:rPr>
              <a:t> Islam</a:t>
            </a:r>
            <a:r>
              <a:rPr lang="en-US" dirty="0" smtClean="0">
                <a:solidFill>
                  <a:schemeClr val="tx1"/>
                </a:solidFill>
              </a:rPr>
              <a:t>, B.C.S ( General Education)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Assistant Professor ( </a:t>
            </a:r>
            <a:r>
              <a:rPr lang="en-US" dirty="0" err="1" smtClean="0">
                <a:solidFill>
                  <a:srgbClr val="FF0000"/>
                </a:solidFill>
              </a:rPr>
              <a:t>Maths</a:t>
            </a:r>
            <a:r>
              <a:rPr lang="en-US" dirty="0" smtClean="0"/>
              <a:t>), </a:t>
            </a:r>
            <a:r>
              <a:rPr lang="en-US" dirty="0" smtClean="0">
                <a:solidFill>
                  <a:schemeClr val="tx1"/>
                </a:solidFill>
              </a:rPr>
              <a:t>Govt. T.T College, </a:t>
            </a:r>
            <a:r>
              <a:rPr lang="en-US" dirty="0" err="1" smtClean="0">
                <a:solidFill>
                  <a:schemeClr val="tx1"/>
                </a:solidFill>
              </a:rPr>
              <a:t>Pabna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cell: 01558305234, </a:t>
            </a:r>
            <a:r>
              <a:rPr lang="en-US" dirty="0" smtClean="0">
                <a:solidFill>
                  <a:schemeClr val="tx1"/>
                </a:solidFill>
              </a:rPr>
              <a:t>Email: rafikttc@gmail.com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0"/>
            <a:ext cx="1447800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0"/>
            <a:ext cx="1600200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৯ম-১০ম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0"/>
            <a:ext cx="23622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3716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Chapter</a:t>
            </a:r>
            <a:r>
              <a:rPr lang="en-US" sz="11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13.1</a:t>
            </a:r>
            <a:endParaRPr lang="en-US" sz="1600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304800" y="838200"/>
            <a:ext cx="1371600" cy="584775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304800" y="1524000"/>
            <a:ext cx="8534400" cy="1754326"/>
          </a:xfrm>
          <a:prstGeom prst="rect">
            <a:avLst/>
          </a:prstGeom>
          <a:ln>
            <a:noFill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- </a:t>
            </a:r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 – 12 – 24 – 48…..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ধারাটির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5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981200" y="4191000"/>
            <a:ext cx="5791200" cy="1754326"/>
          </a:xfrm>
          <a:prstGeom prst="rect">
            <a:avLst/>
          </a:prstGeom>
          <a:solidFill>
            <a:srgbClr val="FFC000"/>
          </a:solidFill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           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-2</a:t>
            </a:r>
          </a:p>
          <a:p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গ)</a:t>
            </a:r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3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ঘ)</a:t>
            </a:r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-3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555 L 0.25 -0.0055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5000" cy="365125"/>
          </a:xfrm>
        </p:spPr>
        <p:txBody>
          <a:bodyPr/>
          <a:lstStyle/>
          <a:p>
            <a:fld id="{9246A12E-1B9F-4748-885C-E2EB47B80640}" type="datetime2">
              <a:rPr lang="en-US" smtClean="0">
                <a:solidFill>
                  <a:schemeClr val="tx1"/>
                </a:solidFill>
              </a:rPr>
              <a:pPr/>
              <a:t>Friday, June 28, 2013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76400" y="6324600"/>
            <a:ext cx="7315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Rafiqul</a:t>
            </a:r>
            <a:r>
              <a:rPr lang="en-US" dirty="0" smtClean="0">
                <a:solidFill>
                  <a:srgbClr val="FF0000"/>
                </a:solidFill>
              </a:rPr>
              <a:t> Islam</a:t>
            </a:r>
            <a:r>
              <a:rPr lang="en-US" dirty="0" smtClean="0">
                <a:solidFill>
                  <a:schemeClr val="tx1"/>
                </a:solidFill>
              </a:rPr>
              <a:t>, B.C.S ( General Education)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Assistant Professor ( </a:t>
            </a:r>
            <a:r>
              <a:rPr lang="en-US" dirty="0" err="1" smtClean="0">
                <a:solidFill>
                  <a:srgbClr val="FF0000"/>
                </a:solidFill>
              </a:rPr>
              <a:t>Maths</a:t>
            </a:r>
            <a:r>
              <a:rPr lang="en-US" dirty="0" smtClean="0"/>
              <a:t>), </a:t>
            </a:r>
            <a:r>
              <a:rPr lang="en-US" dirty="0" smtClean="0">
                <a:solidFill>
                  <a:schemeClr val="tx1"/>
                </a:solidFill>
              </a:rPr>
              <a:t>Govt. T.T College, </a:t>
            </a:r>
            <a:r>
              <a:rPr lang="en-US" dirty="0" err="1" smtClean="0">
                <a:solidFill>
                  <a:schemeClr val="tx1"/>
                </a:solidFill>
              </a:rPr>
              <a:t>Pabna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cell: 01558305234, </a:t>
            </a:r>
            <a:r>
              <a:rPr lang="en-US" dirty="0" smtClean="0">
                <a:solidFill>
                  <a:schemeClr val="tx1"/>
                </a:solidFill>
              </a:rPr>
              <a:t>Email: rafikttc@gmail.com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0"/>
            <a:ext cx="1447800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0"/>
            <a:ext cx="1600200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৯ম-১০ম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0"/>
            <a:ext cx="23622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3716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Chapter</a:t>
            </a:r>
            <a:r>
              <a:rPr lang="en-US" sz="11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13.1</a:t>
            </a:r>
            <a:endParaRPr lang="en-US" sz="1600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304800" y="838200"/>
            <a:ext cx="1371600" cy="584775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304800" y="1524000"/>
            <a:ext cx="8534400" cy="923330"/>
          </a:xfrm>
          <a:prstGeom prst="rect">
            <a:avLst/>
          </a:prstGeom>
          <a:ln>
            <a:noFill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3।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ব্যাপক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5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457200" y="2743200"/>
            <a:ext cx="7696200" cy="3046988"/>
          </a:xfrm>
          <a:prstGeom prst="rect">
            <a:avLst/>
          </a:prstGeom>
          <a:solidFill>
            <a:srgbClr val="FFC000"/>
          </a:solidFill>
          <a:ln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বিজ্ঞানেরক্ষেত্রে</a:t>
            </a:r>
            <a:r>
              <a:rPr lang="en-US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বিজ্ঞানের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গ)</a:t>
            </a:r>
            <a:r>
              <a:rPr lang="en-US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কলকারখানা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স্থাপনের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ঘ)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বিদ্যায়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555 L 0.25 -0.0055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5000" cy="365125"/>
          </a:xfrm>
        </p:spPr>
        <p:txBody>
          <a:bodyPr/>
          <a:lstStyle/>
          <a:p>
            <a:fld id="{9246A12E-1B9F-4748-885C-E2EB47B80640}" type="datetime2">
              <a:rPr lang="en-US" smtClean="0">
                <a:solidFill>
                  <a:schemeClr val="tx1"/>
                </a:solidFill>
              </a:rPr>
              <a:pPr/>
              <a:t>Friday, June 28, 2013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76400" y="6324600"/>
            <a:ext cx="7315200" cy="5334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Rafiqul</a:t>
            </a:r>
            <a:r>
              <a:rPr lang="en-US" dirty="0" smtClean="0">
                <a:solidFill>
                  <a:srgbClr val="FF0000"/>
                </a:solidFill>
              </a:rPr>
              <a:t> Islam</a:t>
            </a:r>
            <a:r>
              <a:rPr lang="en-US" dirty="0" smtClean="0">
                <a:solidFill>
                  <a:schemeClr val="tx1"/>
                </a:solidFill>
              </a:rPr>
              <a:t>, B.C.S ( General Education)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0000"/>
                </a:solidFill>
              </a:rPr>
              <a:t>Assistant Professor ( </a:t>
            </a:r>
            <a:r>
              <a:rPr lang="en-US" dirty="0" err="1" smtClean="0">
                <a:solidFill>
                  <a:srgbClr val="FF0000"/>
                </a:solidFill>
              </a:rPr>
              <a:t>Maths</a:t>
            </a:r>
            <a:r>
              <a:rPr lang="en-US" dirty="0" smtClean="0"/>
              <a:t>), </a:t>
            </a:r>
            <a:r>
              <a:rPr lang="en-US" dirty="0" smtClean="0">
                <a:solidFill>
                  <a:schemeClr val="tx1"/>
                </a:solidFill>
              </a:rPr>
              <a:t>Govt. T.T College, </a:t>
            </a:r>
            <a:r>
              <a:rPr lang="en-US" dirty="0" err="1" smtClean="0">
                <a:solidFill>
                  <a:schemeClr val="tx1"/>
                </a:solidFill>
              </a:rPr>
              <a:t>Pabna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cell: 01558305234, </a:t>
            </a:r>
            <a:r>
              <a:rPr lang="en-US" dirty="0" smtClean="0">
                <a:solidFill>
                  <a:schemeClr val="tx1"/>
                </a:solidFill>
              </a:rPr>
              <a:t>Email: rafikttc@gmail.com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0"/>
            <a:ext cx="1447800" cy="76944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0"/>
            <a:ext cx="1600200" cy="70788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৯ম-১০ম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38800" y="0"/>
            <a:ext cx="236220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গুণোত্তর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3200" b="1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37160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nvex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Chapter</a:t>
            </a:r>
            <a:r>
              <a:rPr lang="en-US" sz="1100" dirty="0" smtClean="0">
                <a:solidFill>
                  <a:schemeClr val="tx1"/>
                </a:solidFill>
                <a:latin typeface="Arial Black" pitchFamily="34" charset="0"/>
                <a:cs typeface="NikoshBAN" pitchFamily="2" charset="0"/>
              </a:rPr>
              <a:t>13.1</a:t>
            </a:r>
            <a:endParaRPr lang="en-US" sz="1600" dirty="0">
              <a:solidFill>
                <a:schemeClr val="tx1"/>
              </a:solidFill>
              <a:latin typeface="Arial Black" pitchFamily="34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2803029"/>
            <a:ext cx="8077200" cy="169277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গুনোত্তর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ধারাটি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লেখঃ</a:t>
            </a:r>
            <a:endParaRPr lang="en-US" sz="44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3,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 </a:t>
            </a:r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solidFill>
                  <a:schemeClr val="tx1"/>
                </a:solidFill>
                <a:latin typeface="SutonnyOMJ"/>
                <a:cs typeface="SutonnyOMJ"/>
              </a:rPr>
              <a:t>-1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0" y="990600"/>
            <a:ext cx="2819400" cy="923330"/>
          </a:xfrm>
          <a:prstGeom prst="rect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7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555 L 0.25 -0.00555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982A28EB-682C-4E5E-8415-99249B7A7BCA}" type="datetime1">
              <a:rPr lang="en-US" smtClean="0"/>
              <a:pPr/>
              <a:t>6/28/2013</a:t>
            </a:fld>
            <a:endParaRPr lang="en-US" smtClean="0"/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DD0639F-015F-42CF-BAD5-CB541CFD68EA}" type="slidenum">
              <a:rPr lang="en-US" smtClean="0"/>
              <a:pPr/>
              <a:t>18</a:t>
            </a:fld>
            <a:endParaRPr lang="en-US" smtClean="0"/>
          </a:p>
        </p:txBody>
      </p:sp>
      <p:pic>
        <p:nvPicPr>
          <p:cNvPr id="124930" name="Picture 2" descr="j01052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590800"/>
            <a:ext cx="5715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3" descr="j023630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685800"/>
            <a:ext cx="152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Smiley Face 13">
            <a:hlinkClick r:id="rId4"/>
          </p:cNvPr>
          <p:cNvSpPr/>
          <p:nvPr/>
        </p:nvSpPr>
        <p:spPr>
          <a:xfrm>
            <a:off x="8153400" y="5688013"/>
            <a:ext cx="762000" cy="6858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6239</TotalTime>
  <Words>947</Words>
  <Application>Microsoft Office PowerPoint</Application>
  <PresentationFormat>On-screen Show (4:3)</PresentationFormat>
  <Paragraphs>163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Oriel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LCC</dc:creator>
  <cp:lastModifiedBy>LCC</cp:lastModifiedBy>
  <cp:revision>800</cp:revision>
  <dcterms:created xsi:type="dcterms:W3CDTF">2006-08-16T00:00:00Z</dcterms:created>
  <dcterms:modified xsi:type="dcterms:W3CDTF">2013-06-28T17:28:52Z</dcterms:modified>
</cp:coreProperties>
</file>